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Inria Sans" panose="020B0604020202020204" charset="0"/>
      <p:regular r:id="rId51"/>
      <p:bold r:id="rId52"/>
      <p:italic r:id="rId53"/>
      <p:boldItalic r:id="rId54"/>
    </p:embeddedFont>
    <p:embeddedFont>
      <p:font typeface="Inria Sans Light" panose="020B0604020202020204" charset="0"/>
      <p:regular r:id="rId55"/>
      <p:bold r:id="rId56"/>
      <p:italic r:id="rId57"/>
      <p:boldItalic r:id="rId58"/>
    </p:embeddedFont>
    <p:embeddedFont>
      <p:font typeface="Saira Semi Condensed" panose="020B0604020202020204" charset="0"/>
      <p:regular r:id="rId59"/>
      <p:bold r:id="rId60"/>
    </p:embeddedFont>
    <p:embeddedFont>
      <p:font typeface="Saira SemiCondensed Medium" panose="020B0604020202020204" charset="0"/>
      <p:regular r:id="rId61"/>
      <p:bold r:id="rId62"/>
    </p:embeddedFont>
    <p:embeddedFont>
      <p:font typeface="Titillium Web" panose="000005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2559C6-51D1-40E1-838B-2DCDC0FDDE19}">
  <a:tblStyle styleId="{A72559C6-51D1-40E1-838B-2DCDC0FDDE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13D084-3665-4EF6-ACE0-92983F23A5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49bcb547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49bcb547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49bcb547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49bcb547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49bcb547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49bcb547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49bcb547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49bcb547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49bcb547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49bcb547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49bcb547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49bcb547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49bcb547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49bcb547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49bcb547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49bcb547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49bcb547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49bcb547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56ec091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56ec091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49bcb547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b49bcb547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49bcb547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b49bcb547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50125dd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b50125dd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b50125dde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b50125dde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50125dde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50125dde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50125dde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50125dde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50125dde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b50125dde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50125dde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b50125ddeb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50125dde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b50125dde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50125dde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50125dde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50125dde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50125dde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50125dde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50125dde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50125dde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b50125dde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50125dde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50125dde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50125ddeb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b50125ddeb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50125dde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b50125dde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50125dd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b50125dd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50125dde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b50125dde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b50125dde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b50125dde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50125dde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b50125dde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b50125dde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b50125dde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b50125dde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b50125dde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50125dde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50125dde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b56ec091d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b56ec091d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50125dde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50125dde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50125dde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50125dde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50125dde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b50125dde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56ec091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b56ec091d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b56ec091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b56ec091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49bcb54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49bcb547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49bcb547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49bcb547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49bcb54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49bcb547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49bcb547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49bcb547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49bcb54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49bcb54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nipulation.csail.mit.edu/segmentation.html" TargetMode="External"/><Relationship Id="rId5" Type="http://schemas.openxmlformats.org/officeDocument/2006/relationships/hyperlink" Target="https://towardsdatascience.com/10-papers-you-should-read-to-understand-image-classification-in-the-deep-learning-era-4b9d792f45a7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uction-media.paperswithcode.com/methods/Screen_Shot_2020-05-27_at_4.23.22_PM_dcuMBJl.png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raw.githubusercontent.com/Codecademy/docs/main/media/sigmoid-function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torch.org/docs/stable/_images/ReLU.png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hyperlink" Target="https://editor.analyticsvidhya.com/uploads/42439Screenshot%202021-10-26%20at%209.34.08%20PM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1512.03385.pdf" TargetMode="External"/><Relationship Id="rId4" Type="http://schemas.openxmlformats.org/officeDocument/2006/relationships/hyperlink" Target="https://medium.com/@siddheshb008/resnet-architecture-explained-47309ea9283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s.toronto.edu/~kriz/cifar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pload.wikimedia.org/wikipedia/commons/thumb/9/9d/Artificial_intelligence_Reasoning%2C_problem-solving.jpg/800px-Artificial_intelligence_Reasoning%2C_problem-solving.jpg" TargetMode="External"/><Relationship Id="rId4" Type="http://schemas.openxmlformats.org/officeDocument/2006/relationships/hyperlink" Target="http://jmc.stanford.edu/artificial-intelligence/what-is-ai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1/1b/AI_hierarchy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and CNNs</a:t>
            </a:r>
            <a:endParaRPr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a Neural Network</a:t>
            </a:r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91" name="Google Shape;2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40787" y="2759087"/>
            <a:ext cx="3496100" cy="96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 txBox="1"/>
          <p:nvPr/>
        </p:nvSpPr>
        <p:spPr>
          <a:xfrm>
            <a:off x="912350" y="2397550"/>
            <a:ext cx="35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Architecture of VGG16</a:t>
            </a:r>
            <a:b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</a:b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 CNN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105375" y="4756800"/>
            <a:ext cx="662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https://www.kaggle.com/code/blurredmachine/vggnet-16-architecture-a-complete-guide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CNN? </a:t>
            </a:r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33450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It is a method to analyze images in a neural network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Groups parts of the image to produce a smaller representation called a 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feature map</a:t>
            </a:r>
            <a:endParaRPr sz="2000" b="1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425" y="1466406"/>
            <a:ext cx="4998664" cy="31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2"/>
          <p:cNvSpPr txBox="1"/>
          <p:nvPr/>
        </p:nvSpPr>
        <p:spPr>
          <a:xfrm>
            <a:off x="284050" y="4522725"/>
            <a:ext cx="35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https://assets-global.website-files.com/614c82ed388d53640613982e/646371e3bdc5ca90dee5331b_convolutional-neural-network%20(1).webp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 CNN do? - examples</a:t>
            </a:r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25" y="2298962"/>
            <a:ext cx="3331050" cy="18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/>
        </p:nvSpPr>
        <p:spPr>
          <a:xfrm>
            <a:off x="854500" y="1719975"/>
            <a:ext cx="1995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Classification</a:t>
            </a:r>
            <a:endParaRPr sz="2200" b="1"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4075750" y="1596825"/>
            <a:ext cx="23625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Object </a:t>
            </a:r>
            <a:br>
              <a:rPr lang="en" sz="2200" b="1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2200" b="1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Detection</a:t>
            </a:r>
            <a:endParaRPr sz="2200" b="1"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627725" y="1596825"/>
            <a:ext cx="23625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Semantic Segmenation</a:t>
            </a:r>
            <a:endParaRPr sz="2200" b="1"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4">
            <a:alphaModFix/>
          </a:blip>
          <a:srcRect t="50420" r="50423" b="7764"/>
          <a:stretch/>
        </p:blipFill>
        <p:spPr>
          <a:xfrm>
            <a:off x="3826375" y="2642625"/>
            <a:ext cx="2503977" cy="9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 rotWithShape="1">
          <a:blip r:embed="rId4">
            <a:alphaModFix/>
          </a:blip>
          <a:srcRect l="50423" b="56801"/>
          <a:stretch/>
        </p:blipFill>
        <p:spPr>
          <a:xfrm>
            <a:off x="6597125" y="2642627"/>
            <a:ext cx="2423700" cy="9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 txBox="1"/>
          <p:nvPr/>
        </p:nvSpPr>
        <p:spPr>
          <a:xfrm>
            <a:off x="265550" y="4559675"/>
            <a:ext cx="802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sources: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Left: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5"/>
              </a:rPr>
              <a:t>https://towardsdatascience.com/10-papers-you-should-read-to-understand-image-classification-in-the-deep-learning-era-4b9d792f45a7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Middle and right: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6"/>
              </a:rPr>
              <a:t>https://manipulation.csail.mit.edu/segmentation.html</a:t>
            </a: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33450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 a set of data that is used to train the model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Especially used in supervised learning to ensure having the “correct” values - </a:t>
            </a:r>
            <a:r>
              <a:rPr lang="en" sz="2000" i="1"/>
              <a:t>ground truth</a:t>
            </a:r>
            <a:endParaRPr sz="2000" b="1" i="1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/>
          </a:p>
        </p:txBody>
      </p:sp>
      <p:pic>
        <p:nvPicPr>
          <p:cNvPr id="323" name="Google Shape;3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850" y="1747281"/>
            <a:ext cx="4988624" cy="224781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/>
        </p:nvSpPr>
        <p:spPr>
          <a:xfrm>
            <a:off x="5174950" y="1206788"/>
            <a:ext cx="3511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ImageNet </a:t>
            </a:r>
            <a:r>
              <a:rPr lang="en" sz="1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(14 mill labeled images)</a:t>
            </a:r>
            <a:endParaRPr sz="15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4688350" y="4762950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https://blog.roboflow.com/introduction-to-imagenet/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datasets</a:t>
            </a:r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body" idx="1"/>
          </p:nvPr>
        </p:nvSpPr>
        <p:spPr>
          <a:xfrm>
            <a:off x="1234475" y="1374700"/>
            <a:ext cx="64845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Premade datasets </a:t>
            </a:r>
            <a:br>
              <a:rPr lang="en"/>
            </a:br>
            <a:r>
              <a:rPr lang="en"/>
              <a:t>(ImageNet, CIFAR100, Cityscapes, nuScenes…)</a:t>
            </a:r>
            <a:endParaRPr/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CSV files</a:t>
            </a:r>
            <a:endParaRPr sz="2500"/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Find open datasets on https://kaggle.com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aspects of datasets</a:t>
            </a:r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1"/>
          </p:nvPr>
        </p:nvSpPr>
        <p:spPr>
          <a:xfrm>
            <a:off x="1305775" y="1687800"/>
            <a:ext cx="76857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200"/>
              <a:t>Balanced distribution of data</a:t>
            </a:r>
            <a:endParaRPr sz="22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200"/>
              <a:t>Include all relevant situations</a:t>
            </a:r>
            <a:endParaRPr sz="22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200"/>
              <a:t>Large (usually several 1000 elements)</a:t>
            </a:r>
            <a:endParaRPr sz="22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200"/>
              <a:t>No annotation errors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of dataset during training</a:t>
            </a:r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body" idx="1"/>
          </p:nvPr>
        </p:nvSpPr>
        <p:spPr>
          <a:xfrm>
            <a:off x="1252950" y="1491750"/>
            <a:ext cx="55482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dataset is split into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Training dataset (often 80%)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(Validation dataset) (often 10%)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Testing dataset (10% - 20%)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Processed in batches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Format the data to a way the model efficiently understands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pic>
        <p:nvPicPr>
          <p:cNvPr id="347" name="Google Shape;3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524" y="1448925"/>
            <a:ext cx="2478726" cy="17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 txBox="1"/>
          <p:nvPr/>
        </p:nvSpPr>
        <p:spPr>
          <a:xfrm>
            <a:off x="4928600" y="4726000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https://www.v7labs.com/blog/train-validation-test-set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</a:t>
            </a:r>
            <a:endParaRPr/>
          </a:p>
        </p:txBody>
      </p:sp>
      <p:sp>
        <p:nvSpPr>
          <p:cNvPr id="354" name="Google Shape;354;p2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55" name="Google Shape;355;p28"/>
          <p:cNvSpPr txBox="1">
            <a:spLocks noGrp="1"/>
          </p:cNvSpPr>
          <p:nvPr>
            <p:ph type="body" idx="1"/>
          </p:nvPr>
        </p:nvSpPr>
        <p:spPr>
          <a:xfrm>
            <a:off x="1252950" y="1491750"/>
            <a:ext cx="43041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 research industry standard library for deep learning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Includes all you tools you need to build, train and run a deep learning model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Also includes some premade and pretrained models in torchvision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Alternatives: Tensorflow, JAX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800" y="369225"/>
            <a:ext cx="3662451" cy="18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8"/>
          <p:cNvSpPr txBox="1"/>
          <p:nvPr/>
        </p:nvSpPr>
        <p:spPr>
          <a:xfrm>
            <a:off x="5279700" y="4437000"/>
            <a:ext cx="32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https://github.com/pytorch/pytorch/blob/main/docs/source/_static/img/pytorch-logo-dark.png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What the model is learning from</a:t>
            </a:r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>
            <a:spLocks noGrp="1"/>
          </p:cNvSpPr>
          <p:nvPr>
            <p:ph type="ctrTitle" idx="4294967295"/>
          </p:nvPr>
        </p:nvSpPr>
        <p:spPr>
          <a:xfrm>
            <a:off x="4382025" y="1186550"/>
            <a:ext cx="3979200" cy="247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HOW TO REPRESENT DATA?</a:t>
            </a:r>
            <a:endParaRPr sz="6000"/>
          </a:p>
        </p:txBody>
      </p:sp>
      <p:sp>
        <p:nvSpPr>
          <p:cNvPr id="370" name="Google Shape;370;p3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71" name="Google Shape;371;p30"/>
          <p:cNvPicPr preferRelativeResize="0"/>
          <p:nvPr/>
        </p:nvPicPr>
        <p:blipFill rotWithShape="1">
          <a:blip r:embed="rId3">
            <a:alphaModFix/>
          </a:blip>
          <a:srcRect l="2933" t="3746" r="4833" b="20253"/>
          <a:stretch/>
        </p:blipFill>
        <p:spPr>
          <a:xfrm>
            <a:off x="672100" y="518800"/>
            <a:ext cx="2975100" cy="3677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8554500" cy="34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Overview of AI and Deep Learning (17.15-17.25)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Datasets (17.25-17.30)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Task: Implement Dataset in Pytorch (17.30-17.40)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Solution (17.40-17.45)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CNNs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Convolution (17.45-18.00). Task (18.15-18.25). Solution (18.25-18.30)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Other Layers (18.30-18.35). Task (18.35 - 1845). Solution (1845-1850) (DROP)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Training Loop (18.50 - 19.00). Task (19.00-19.15). Solution (19.15-1920)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Specific CNN Architectures (19.20-19.25).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Competition: Create the most accuracy custom CNN! (19.25-20.00)</a:t>
            </a:r>
            <a:endParaRPr sz="2000"/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data?</a:t>
            </a:r>
            <a:endParaRPr/>
          </a:p>
        </p:txBody>
      </p:sp>
      <p:sp>
        <p:nvSpPr>
          <p:cNvPr id="377" name="Google Shape;377;p3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body" idx="1"/>
          </p:nvPr>
        </p:nvSpPr>
        <p:spPr>
          <a:xfrm>
            <a:off x="1252950" y="1491750"/>
            <a:ext cx="73872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Images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Each pixel is a vector of their </a:t>
            </a:r>
            <a:br>
              <a:rPr lang="en" sz="2000"/>
            </a:br>
            <a:r>
              <a:rPr lang="en" sz="2000"/>
              <a:t>red, green and blue value [255, 165, 0]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Thus a image that is 512 * 256 px has shape (512, 256, 3)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Labels 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Numbers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your labels are [“cat”, “dog”, “mouse”]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labels are cat=1, dog=2, mouse=3 and are represented by position in an array in the network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pic>
        <p:nvPicPr>
          <p:cNvPr id="379" name="Google Shape;3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650" y="1206806"/>
            <a:ext cx="1372650" cy="132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in PyTorch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body" idx="1"/>
          </p:nvPr>
        </p:nvSpPr>
        <p:spPr>
          <a:xfrm>
            <a:off x="1246800" y="1916775"/>
            <a:ext cx="63489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 to the Google Colab Notebook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</a:t>
            </a:r>
            <a:endParaRPr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393" name="Google Shape;393;p33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4966175" y="1228375"/>
            <a:ext cx="3867000" cy="247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CONVOLUTION</a:t>
            </a:r>
            <a:endParaRPr sz="5000"/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6" y="915376"/>
            <a:ext cx="4271825" cy="309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4"/>
          <p:cNvSpPr txBox="1"/>
          <p:nvPr/>
        </p:nvSpPr>
        <p:spPr>
          <a:xfrm>
            <a:off x="356000" y="4627425"/>
            <a:ext cx="354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https://medium.com/@nikitamalviya/convolution-pooling-f8e797898cf9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- the continuous math def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75" y="2181681"/>
            <a:ext cx="81153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686375" y="4799900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Source: en.wikipedia.org/wiki/Convolution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- mathematical definition</a:t>
            </a:r>
            <a:endParaRPr/>
          </a:p>
        </p:txBody>
      </p:sp>
      <p:sp>
        <p:nvSpPr>
          <p:cNvPr id="415" name="Google Shape;415;p3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16" name="Google Shape;4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1769054"/>
            <a:ext cx="6210149" cy="13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863" y="3260550"/>
            <a:ext cx="5549774" cy="1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/>
          <p:nvPr/>
        </p:nvSpPr>
        <p:spPr>
          <a:xfrm>
            <a:off x="2322450" y="1206800"/>
            <a:ext cx="4499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 way to combine two functions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273675" y="4806050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Source: en.wikipedia.org/wiki/Convolution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- on images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26" name="Google Shape;4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50" y="2041698"/>
            <a:ext cx="6198675" cy="20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186" y="2041700"/>
            <a:ext cx="2227464" cy="2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739875" y="4615100"/>
            <a:ext cx="35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https://developers.google.com/machine-learning/practica/image-classification/convolutional-neural-networks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- on images</a:t>
            </a:r>
            <a:endParaRPr/>
          </a:p>
        </p:txBody>
      </p:sp>
      <p:sp>
        <p:nvSpPr>
          <p:cNvPr id="434" name="Google Shape;434;p3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850" y="1449475"/>
            <a:ext cx="4003575" cy="35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191650" y="4362575"/>
            <a:ext cx="256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https://upload.wikimedia.org/wikipedia/commons/thumb/1/19/2D_Convolution_Animation.gif/330px-2D_Convolution_Animation.gif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Exercise!</a:t>
            </a:r>
            <a:endParaRPr/>
          </a:p>
        </p:txBody>
      </p:sp>
      <p:sp>
        <p:nvSpPr>
          <p:cNvPr id="442" name="Google Shape;442;p3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3" name="Google Shape;443;p39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46461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 a convolution on an image!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Layers</a:t>
            </a:r>
            <a:endParaRPr/>
          </a:p>
        </p:txBody>
      </p:sp>
      <p:sp>
        <p:nvSpPr>
          <p:cNvPr id="449" name="Google Shape;449;p4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50" name="Google Shape;450;p40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59535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We are trying to find the kernel!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weights in a convolutional layer denote the numbers that make up the kernel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294967295"/>
          </p:nvPr>
        </p:nvSpPr>
        <p:spPr>
          <a:xfrm>
            <a:off x="1207775" y="2064225"/>
            <a:ext cx="3271200" cy="26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</a:rPr>
              <a:t>I AM ULRIK RØSBY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5. Year Computer Science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Writing master’s in Autonomous Driving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Earlier been Project lead in 2 projects at Cogito NTNU (Emojify, CatMatch)</a:t>
            </a:r>
            <a:endParaRPr sz="1800"/>
          </a:p>
        </p:txBody>
      </p:sp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 t="5492" b="5483"/>
          <a:stretch/>
        </p:blipFill>
        <p:spPr>
          <a:xfrm>
            <a:off x="4616700" y="1096175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57" name="Google Shape;457;p41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59535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CNN is an ANN with at least one convolutional layer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layers: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Batch Normalization (BatchNorm)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Max Pool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CNN outputs a feature map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lower-dimensionality representation of the image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sp>
        <p:nvSpPr>
          <p:cNvPr id="463" name="Google Shape;463;p4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64" name="Google Shape;464;p42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59535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 n*n kernel and a stride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Goes through the matrix like convolution,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chooses the maximum value instead</a:t>
            </a:r>
            <a:endParaRPr/>
          </a:p>
        </p:txBody>
      </p:sp>
      <p:pic>
        <p:nvPicPr>
          <p:cNvPr id="465" name="Google Shape;4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50" y="2866999"/>
            <a:ext cx="5601801" cy="19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2"/>
          <p:cNvSpPr txBox="1"/>
          <p:nvPr/>
        </p:nvSpPr>
        <p:spPr>
          <a:xfrm>
            <a:off x="2162800" y="4865925"/>
            <a:ext cx="604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https://www.geeksforgeeks.org/cnn-introduction-to-pooling-layer/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- Task!</a:t>
            </a:r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73" name="Google Shape;473;p43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59535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implement Max Pooling!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Normalization</a:t>
            </a:r>
            <a:endParaRPr/>
          </a:p>
        </p:txBody>
      </p:sp>
      <p:sp>
        <p:nvSpPr>
          <p:cNvPr id="479" name="Google Shape;479;p4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0" name="Google Shape;480;p44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45417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Uses re-centering and scaling to make ANNs faster and more stable</a:t>
            </a:r>
            <a:endParaRPr sz="20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It normalizes the distribution of output values from the neurons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way large values don’t impact the result that much</a:t>
            </a:r>
            <a:endParaRPr sz="2000"/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25" y="1130725"/>
            <a:ext cx="2968076" cy="25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4"/>
          <p:cNvSpPr txBox="1"/>
          <p:nvPr/>
        </p:nvSpPr>
        <p:spPr>
          <a:xfrm>
            <a:off x="4848525" y="4511400"/>
            <a:ext cx="35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https://towardsdatascience.com/batch-norm-explained-visually-how-it-works-and-why-neural-networks-need-it-b18919692739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Loop</a:t>
            </a:r>
            <a:endParaRPr/>
          </a:p>
        </p:txBody>
      </p:sp>
      <p:sp>
        <p:nvSpPr>
          <p:cNvPr id="488" name="Google Shape;488;p4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The most successful ones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br>
              <a:rPr lang="en"/>
            </a:br>
            <a:r>
              <a:rPr lang="en"/>
              <a:t>- Activation Functions</a:t>
            </a:r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54870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Introduces non-linearity into the network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" y="2373238"/>
            <a:ext cx="3034883" cy="22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387" y="2360050"/>
            <a:ext cx="3009064" cy="230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775" y="2360050"/>
            <a:ext cx="2933450" cy="22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6"/>
          <p:cNvSpPr txBox="1"/>
          <p:nvPr/>
        </p:nvSpPr>
        <p:spPr>
          <a:xfrm>
            <a:off x="6555300" y="1928400"/>
            <a:ext cx="21744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a(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) = f(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·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+ 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)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148525" y="4698675"/>
            <a:ext cx="798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</a:t>
            </a:r>
            <a:b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</a:br>
            <a: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Left: </a:t>
            </a:r>
            <a:r>
              <a:rPr lang="en" sz="5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6"/>
              </a:rPr>
              <a:t>https://pytorch.org/docs/stable/_images/ReLU.png</a:t>
            </a:r>
            <a:endParaRPr sz="5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Middle: </a:t>
            </a:r>
            <a:r>
              <a:rPr lang="en" sz="5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7"/>
              </a:rPr>
              <a:t>https://raw.githubusercontent.com/Codecademy/docs/main/media/sigmoid-function.png</a:t>
            </a:r>
            <a:b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</a:br>
            <a: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Right: </a:t>
            </a:r>
            <a:r>
              <a:rPr lang="en" sz="5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8"/>
              </a:rPr>
              <a:t>https://production-media.paperswithcode.com/methods/Screen_Shot_2020-05-27_at_4.23.22_PM_dcuMBJl.png</a:t>
            </a:r>
            <a:r>
              <a:rPr lang="en" sz="5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5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Loss</a:t>
            </a:r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08" name="Google Shape;508;p47"/>
          <p:cNvSpPr txBox="1">
            <a:spLocks noGrp="1"/>
          </p:cNvSpPr>
          <p:nvPr>
            <p:ph type="body" idx="1"/>
          </p:nvPr>
        </p:nvSpPr>
        <p:spPr>
          <a:xfrm>
            <a:off x="1246800" y="1597200"/>
            <a:ext cx="4615500" cy="26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Are function that calculate how “wrong” the prediction is.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Their derivative decide the gradient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Examples (for regression):</a:t>
            </a:r>
            <a:endParaRPr sz="17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509" name="Google Shape;509;p47"/>
          <p:cNvSpPr txBox="1">
            <a:spLocks noGrp="1"/>
          </p:cNvSpPr>
          <p:nvPr>
            <p:ph type="body" idx="1"/>
          </p:nvPr>
        </p:nvSpPr>
        <p:spPr>
          <a:xfrm>
            <a:off x="5808300" y="116300"/>
            <a:ext cx="33357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Steps for training a ANN with supervised learning</a:t>
            </a:r>
            <a:endParaRPr sz="17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Randomly initialize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500"/>
              <a:t>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a </a:t>
            </a:r>
            <a:r>
              <a:rPr lang="en" sz="1500" i="1"/>
              <a:t>forward pass</a:t>
            </a:r>
            <a:r>
              <a:rPr lang="en" sz="1500"/>
              <a:t> to obtain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loss: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500"/>
              <a:t>(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500"/>
              <a:t>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backpropagation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Use the optimizer (e.g.) SGD to improve weights.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from 2. until satisfied</a:t>
            </a:r>
            <a:endParaRPr sz="1500"/>
          </a:p>
        </p:txBody>
      </p:sp>
      <p:pic>
        <p:nvPicPr>
          <p:cNvPr id="510" name="Google Shape;5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94" y="3396094"/>
            <a:ext cx="3791799" cy="11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7"/>
          <p:cNvSpPr txBox="1"/>
          <p:nvPr/>
        </p:nvSpPr>
        <p:spPr>
          <a:xfrm>
            <a:off x="598400" y="2886100"/>
            <a:ext cx="31488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Mean Squared Error</a:t>
            </a:r>
            <a:endParaRPr sz="22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5033125" y="2886100"/>
            <a:ext cx="31488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Mean Absolute Error</a:t>
            </a:r>
            <a:endParaRPr sz="22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520600" y="4648600"/>
            <a:ext cx="505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sources:</a:t>
            </a:r>
            <a:b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</a:b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Left: en.wikipedia.org/wiki/Mean_squared_error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Right: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4"/>
              </a:rPr>
              <a:t>https://editor.analyticsvidhya.com/uploads/42439Screenshot%202021-10-26%20at%209.34.08%20PM.png</a:t>
            </a: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696" y="3339450"/>
            <a:ext cx="3747655" cy="12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Loss (2)</a:t>
            </a:r>
            <a:endParaRPr/>
          </a:p>
        </p:txBody>
      </p:sp>
      <p:sp>
        <p:nvSpPr>
          <p:cNvPr id="520" name="Google Shape;520;p4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21" name="Google Shape;521;p48"/>
          <p:cNvSpPr txBox="1">
            <a:spLocks noGrp="1"/>
          </p:cNvSpPr>
          <p:nvPr>
            <p:ph type="body" idx="1"/>
          </p:nvPr>
        </p:nvSpPr>
        <p:spPr>
          <a:xfrm>
            <a:off x="1246800" y="1597200"/>
            <a:ext cx="4615500" cy="26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classification</a:t>
            </a:r>
            <a:endParaRPr sz="17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522" name="Google Shape;522;p48"/>
          <p:cNvSpPr txBox="1">
            <a:spLocks noGrp="1"/>
          </p:cNvSpPr>
          <p:nvPr>
            <p:ph type="body" idx="1"/>
          </p:nvPr>
        </p:nvSpPr>
        <p:spPr>
          <a:xfrm>
            <a:off x="5808300" y="116300"/>
            <a:ext cx="33357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Steps for training a ANN with supervised learning</a:t>
            </a:r>
            <a:endParaRPr sz="17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Randomly initialize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500"/>
              <a:t>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a </a:t>
            </a:r>
            <a:r>
              <a:rPr lang="en" sz="1500" i="1"/>
              <a:t>forward pass</a:t>
            </a:r>
            <a:r>
              <a:rPr lang="en" sz="1500"/>
              <a:t> to obtain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loss: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500"/>
              <a:t>(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500"/>
              <a:t>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backpropagation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Use the optimizer (e.g.) SGD to improve weights.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from 2. until satisfied</a:t>
            </a:r>
            <a:endParaRPr sz="1500"/>
          </a:p>
        </p:txBody>
      </p:sp>
      <p:sp>
        <p:nvSpPr>
          <p:cNvPr id="523" name="Google Shape;523;p48"/>
          <p:cNvSpPr txBox="1"/>
          <p:nvPr/>
        </p:nvSpPr>
        <p:spPr>
          <a:xfrm>
            <a:off x="2267900" y="2088200"/>
            <a:ext cx="31488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Cross Entropy Loss</a:t>
            </a:r>
            <a:endParaRPr sz="22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25" y="2641772"/>
            <a:ext cx="5528124" cy="21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8"/>
          <p:cNvSpPr txBox="1"/>
          <p:nvPr/>
        </p:nvSpPr>
        <p:spPr>
          <a:xfrm>
            <a:off x="1805525" y="4880000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https://www.v7labs.com/blog/cross-entropy-loss-guide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br>
              <a:rPr lang="en"/>
            </a:br>
            <a:r>
              <a:rPr lang="en"/>
              <a:t>- Backpropagation</a:t>
            </a:r>
            <a:endParaRPr/>
          </a:p>
        </p:txBody>
      </p:sp>
      <p:sp>
        <p:nvSpPr>
          <p:cNvPr id="531" name="Google Shape;531;p4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32" name="Google Shape;532;p49"/>
          <p:cNvSpPr txBox="1">
            <a:spLocks noGrp="1"/>
          </p:cNvSpPr>
          <p:nvPr>
            <p:ph type="body" idx="1"/>
          </p:nvPr>
        </p:nvSpPr>
        <p:spPr>
          <a:xfrm>
            <a:off x="1246800" y="1689275"/>
            <a:ext cx="4615500" cy="256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Is an algorithm to compute the gradient on each network node with respect to the weights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(Using MSE as loss function)</a:t>
            </a:r>
            <a:endParaRPr sz="17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533" name="Google Shape;533;p49"/>
          <p:cNvSpPr txBox="1">
            <a:spLocks noGrp="1"/>
          </p:cNvSpPr>
          <p:nvPr>
            <p:ph type="body" idx="1"/>
          </p:nvPr>
        </p:nvSpPr>
        <p:spPr>
          <a:xfrm>
            <a:off x="5808300" y="116300"/>
            <a:ext cx="33357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Steps for training a ANN with supervised learning</a:t>
            </a:r>
            <a:endParaRPr sz="17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Randomly initialize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500"/>
              <a:t>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a </a:t>
            </a:r>
            <a:r>
              <a:rPr lang="en" sz="1500" i="1"/>
              <a:t>forward pass</a:t>
            </a:r>
            <a:r>
              <a:rPr lang="en" sz="1500"/>
              <a:t> to obtain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loss: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500"/>
              <a:t>(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500"/>
              <a:t>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backpropagation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Use the optimizer (e.g.) SGD to improve weights.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from 2. until satisfied</a:t>
            </a:r>
            <a:endParaRPr sz="1500"/>
          </a:p>
        </p:txBody>
      </p:sp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275" y="3045725"/>
            <a:ext cx="4173524" cy="16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00" y="3158375"/>
            <a:ext cx="4733501" cy="11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br>
              <a:rPr lang="en"/>
            </a:br>
            <a:r>
              <a:rPr lang="en"/>
              <a:t>- Optimizers</a:t>
            </a:r>
            <a:endParaRPr/>
          </a:p>
        </p:txBody>
      </p:sp>
      <p:sp>
        <p:nvSpPr>
          <p:cNvPr id="541" name="Google Shape;541;p5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2" name="Google Shape;542;p50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3240600" cy="256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Is the algorithm to update the weights given the gradient from backpropagation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Cost = Average Loss for entire dataset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Formula: </a:t>
            </a:r>
            <a:endParaRPr sz="17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w_new = w - learning_rate * gradient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(learning_rate is a pre-decided hyperparamter)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543" name="Google Shape;543;p50"/>
          <p:cNvSpPr txBox="1">
            <a:spLocks noGrp="1"/>
          </p:cNvSpPr>
          <p:nvPr>
            <p:ph type="body" idx="1"/>
          </p:nvPr>
        </p:nvSpPr>
        <p:spPr>
          <a:xfrm>
            <a:off x="5808300" y="116300"/>
            <a:ext cx="33357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Steps for training a ANN with supervised learning</a:t>
            </a:r>
            <a:endParaRPr sz="17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Randomly initialize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500"/>
              <a:t>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a </a:t>
            </a:r>
            <a:r>
              <a:rPr lang="en" sz="1500" i="1"/>
              <a:t>forward pass</a:t>
            </a:r>
            <a:r>
              <a:rPr lang="en" sz="1500"/>
              <a:t> to obtain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loss: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500"/>
              <a:t>(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500"/>
              <a:t>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backpropagation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Use the optimizer (e.g.) SGD to improve weights.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from 2. until satisfied</a:t>
            </a:r>
            <a:endParaRPr sz="1500"/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901" y="2727897"/>
            <a:ext cx="4176576" cy="22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4290900" y="2290750"/>
            <a:ext cx="295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Gradient Descent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546" name="Google Shape;546;p50"/>
          <p:cNvSpPr txBox="1"/>
          <p:nvPr/>
        </p:nvSpPr>
        <p:spPr>
          <a:xfrm>
            <a:off x="678300" y="4585800"/>
            <a:ext cx="35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https://www.analyticsvidhya.com/blog/2020/10/how-does-the-gradient-descent-algorithm-work-in-machine-learning/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Welcome to deep learning</a:t>
            </a:r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br>
              <a:rPr lang="en"/>
            </a:br>
            <a:r>
              <a:rPr lang="en"/>
              <a:t>- Optimizers (2)</a:t>
            </a:r>
            <a:endParaRPr/>
          </a:p>
        </p:txBody>
      </p:sp>
      <p:sp>
        <p:nvSpPr>
          <p:cNvPr id="552" name="Google Shape;552;p5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53" name="Google Shape;553;p51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4646100" cy="256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/>
              <a:t>Usually Stochastic Gradient Descent is used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Instead of using the average gradient for the entire dataset, uses the gradient from a small subset of the dataset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554" name="Google Shape;554;p51"/>
          <p:cNvSpPr txBox="1">
            <a:spLocks noGrp="1"/>
          </p:cNvSpPr>
          <p:nvPr>
            <p:ph type="body" idx="1"/>
          </p:nvPr>
        </p:nvSpPr>
        <p:spPr>
          <a:xfrm>
            <a:off x="5808300" y="116300"/>
            <a:ext cx="33357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Steps for training a ANN with supervised learning</a:t>
            </a:r>
            <a:endParaRPr sz="17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Randomly initialize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500"/>
              <a:t>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a </a:t>
            </a:r>
            <a:r>
              <a:rPr lang="en" sz="1500" i="1"/>
              <a:t>forward pass</a:t>
            </a:r>
            <a:r>
              <a:rPr lang="en" sz="1500"/>
              <a:t> to obtain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loss: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500"/>
              <a:t>(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500"/>
              <a:t>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backpropagation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Use the optimizer (e.g.) SGD to improve weights.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from 2. until satisfied</a:t>
            </a:r>
            <a:endParaRPr sz="1500"/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894" y="2656356"/>
            <a:ext cx="3335698" cy="238999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1"/>
          <p:cNvSpPr txBox="1"/>
          <p:nvPr/>
        </p:nvSpPr>
        <p:spPr>
          <a:xfrm>
            <a:off x="561225" y="4245525"/>
            <a:ext cx="216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Code source:</a:t>
            </a:r>
            <a:b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</a:b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https://medium.com/@dhirendrachoudhary_96193/what-is-the-difference-between-stochastic-gradient-descent-sgd-and-gradient-descent-gd-10e7d8019018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br>
              <a:rPr lang="en"/>
            </a:br>
            <a:r>
              <a:rPr lang="en"/>
              <a:t>- Optimizers (3)</a:t>
            </a:r>
            <a:endParaRPr/>
          </a:p>
        </p:txBody>
      </p:sp>
      <p:sp>
        <p:nvSpPr>
          <p:cNvPr id="562" name="Google Shape;562;p5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46461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Other Optimizers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Adam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AdamW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Converge faster than SGD by using	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Adaptive learning rate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AdamW has weight decay (to discourage large weights)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564" name="Google Shape;564;p52"/>
          <p:cNvSpPr txBox="1">
            <a:spLocks noGrp="1"/>
          </p:cNvSpPr>
          <p:nvPr>
            <p:ph type="body" idx="1"/>
          </p:nvPr>
        </p:nvSpPr>
        <p:spPr>
          <a:xfrm>
            <a:off x="5808300" y="116300"/>
            <a:ext cx="33357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Steps for training a ANN with supervised learning</a:t>
            </a:r>
            <a:endParaRPr sz="17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Randomly initialize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500"/>
              <a:t>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a </a:t>
            </a:r>
            <a:r>
              <a:rPr lang="en" sz="1500" i="1"/>
              <a:t>forward pass</a:t>
            </a:r>
            <a:r>
              <a:rPr lang="en" sz="1500"/>
              <a:t> to obtain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Calculate loss: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500"/>
              <a:t>(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500"/>
              <a:t>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500"/>
              <a:t>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Do backpropagation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Use the optimizer (e.g.) SGD to improve weights.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Repeat from 2. until satisfied</a:t>
            </a:r>
            <a:endParaRPr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training loop in PyTorch</a:t>
            </a:r>
            <a:endParaRPr/>
          </a:p>
        </p:txBody>
      </p:sp>
      <p:sp>
        <p:nvSpPr>
          <p:cNvPr id="570" name="Google Shape;570;p5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71" name="Google Shape;571;p53"/>
          <p:cNvSpPr txBox="1">
            <a:spLocks noGrp="1"/>
          </p:cNvSpPr>
          <p:nvPr>
            <p:ph type="body" idx="1"/>
          </p:nvPr>
        </p:nvSpPr>
        <p:spPr>
          <a:xfrm>
            <a:off x="884675" y="1707675"/>
            <a:ext cx="4541700" cy="287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Let’s see some code</a:t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4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CNN Architectures</a:t>
            </a:r>
            <a:endParaRPr/>
          </a:p>
        </p:txBody>
      </p:sp>
      <p:sp>
        <p:nvSpPr>
          <p:cNvPr id="577" name="Google Shape;577;p54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The most successful ones</a:t>
            </a:r>
            <a:endParaRPr/>
          </a:p>
        </p:txBody>
      </p:sp>
      <p:sp>
        <p:nvSpPr>
          <p:cNvPr id="578" name="Google Shape;578;p54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</a:t>
            </a:r>
            <a:endParaRPr/>
          </a:p>
        </p:txBody>
      </p:sp>
      <p:sp>
        <p:nvSpPr>
          <p:cNvPr id="584" name="Google Shape;584;p55"/>
          <p:cNvSpPr txBox="1">
            <a:spLocks noGrp="1"/>
          </p:cNvSpPr>
          <p:nvPr>
            <p:ph type="body" idx="1"/>
          </p:nvPr>
        </p:nvSpPr>
        <p:spPr>
          <a:xfrm>
            <a:off x="1207850" y="1430150"/>
            <a:ext cx="5378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Inputs 224 * 224 pixel RGB images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ImageNet they cropped out the center 224*224 patch of the image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Composed of 16 layers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13 Convolutional 3 x 3 layers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Ends with 3 fully connected layers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Uses ReLU as the activation function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2000"/>
          </a:p>
        </p:txBody>
      </p:sp>
      <p:sp>
        <p:nvSpPr>
          <p:cNvPr id="585" name="Google Shape;585;p5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86" name="Google Shape;5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13861" y="1974326"/>
            <a:ext cx="4626176" cy="12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 txBox="1"/>
          <p:nvPr/>
        </p:nvSpPr>
        <p:spPr>
          <a:xfrm>
            <a:off x="160825" y="4726000"/>
            <a:ext cx="662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https://www.kaggle.com/code/blurredmachine/vggnet-16-architecture-a-complete-guide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593" name="Google Shape;593;p56"/>
          <p:cNvSpPr txBox="1">
            <a:spLocks noGrp="1"/>
          </p:cNvSpPr>
          <p:nvPr>
            <p:ph type="body" idx="1"/>
          </p:nvPr>
        </p:nvSpPr>
        <p:spPr>
          <a:xfrm>
            <a:off x="1207850" y="1430150"/>
            <a:ext cx="3070800" cy="35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Introduces the residual connection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Skips layers and adds a previous input to the current output.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Solves the vanishing gradients problem of deep neural networks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2000"/>
          </a:p>
        </p:txBody>
      </p:sp>
      <p:sp>
        <p:nvSpPr>
          <p:cNvPr id="594" name="Google Shape;594;p5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95" name="Google Shape;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325" y="975950"/>
            <a:ext cx="4666156" cy="32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6"/>
          <p:cNvSpPr txBox="1"/>
          <p:nvPr/>
        </p:nvSpPr>
        <p:spPr>
          <a:xfrm>
            <a:off x="585850" y="4683300"/>
            <a:ext cx="537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4"/>
              </a:rPr>
              <a:t>https://medium.com/@siddheshb008/resnet-architecture-explained-47309ea9283d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ResNet paper: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5"/>
              </a:rPr>
              <a:t>https://arxiv.org/pdf/1512.03385.pdf</a:t>
            </a: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</a:t>
            </a:r>
            <a:endParaRPr/>
          </a:p>
        </p:txBody>
      </p:sp>
      <p:sp>
        <p:nvSpPr>
          <p:cNvPr id="602" name="Google Shape;602;p57"/>
          <p:cNvSpPr txBox="1">
            <a:spLocks noGrp="1"/>
          </p:cNvSpPr>
          <p:nvPr>
            <p:ph type="body" idx="1"/>
          </p:nvPr>
        </p:nvSpPr>
        <p:spPr>
          <a:xfrm>
            <a:off x="1207850" y="1430150"/>
            <a:ext cx="4151100" cy="35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CNN that builds upon MobileNetV2 and uses MBConv layers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Introduces an optimal scaling of depth (number of layers) and width (number of neurons per layer) and image resolution by accuracy and desired parameters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most efficient CNN if you want to use one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2000"/>
          </a:p>
        </p:txBody>
      </p:sp>
      <p:sp>
        <p:nvSpPr>
          <p:cNvPr id="603" name="Google Shape;603;p5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04" name="Google Shape;6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525" y="1033906"/>
            <a:ext cx="3480248" cy="246436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7"/>
          <p:cNvSpPr txBox="1"/>
          <p:nvPr/>
        </p:nvSpPr>
        <p:spPr>
          <a:xfrm>
            <a:off x="567400" y="4799925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 and EfficientNet paper: arxiv.org/pdf/1905.11946.pdf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8"/>
          <p:cNvSpPr txBox="1">
            <a:spLocks noGrp="1"/>
          </p:cNvSpPr>
          <p:nvPr>
            <p:ph type="ctrTitle" idx="4294967295"/>
          </p:nvPr>
        </p:nvSpPr>
        <p:spPr>
          <a:xfrm>
            <a:off x="3984125" y="1186550"/>
            <a:ext cx="4836600" cy="247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COMPETITION!</a:t>
            </a:r>
            <a:endParaRPr sz="6000"/>
          </a:p>
        </p:txBody>
      </p:sp>
      <p:sp>
        <p:nvSpPr>
          <p:cNvPr id="611" name="Google Shape;611;p5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12" name="Google Shape;6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75" y="1122988"/>
            <a:ext cx="3679325" cy="277482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8"/>
          <p:cNvSpPr txBox="1"/>
          <p:nvPr/>
        </p:nvSpPr>
        <p:spPr>
          <a:xfrm>
            <a:off x="1035538" y="639700"/>
            <a:ext cx="20010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CIFAR10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614" name="Google Shape;614;p58"/>
          <p:cNvSpPr txBox="1"/>
          <p:nvPr/>
        </p:nvSpPr>
        <p:spPr>
          <a:xfrm>
            <a:off x="511975" y="4683300"/>
            <a:ext cx="354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4"/>
              </a:rPr>
              <a:t>https://www.cs.toronto.edu/~kriz/cifar.html</a:t>
            </a: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Competition: Accuracy on CIFAR10</a:t>
            </a:r>
            <a:endParaRPr/>
          </a:p>
        </p:txBody>
      </p:sp>
      <p:sp>
        <p:nvSpPr>
          <p:cNvPr id="620" name="Google Shape;620;p59"/>
          <p:cNvSpPr txBox="1">
            <a:spLocks noGrp="1"/>
          </p:cNvSpPr>
          <p:nvPr>
            <p:ph type="body" idx="1"/>
          </p:nvPr>
        </p:nvSpPr>
        <p:spPr>
          <a:xfrm>
            <a:off x="1207850" y="1430100"/>
            <a:ext cx="6698400" cy="35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Goal</a:t>
            </a:r>
            <a:r>
              <a:rPr lang="en" sz="1800"/>
              <a:t>: Train and validate a custom CNN on the CIFAR10 dataset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Rules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You cannot use pretrained or prebuilt networks, like ResNet50 from torchvision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the last 20% of the dataset for testing. This data cannot be trained on. (See `cifar_test` and `cifar_trainable`)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You can only train on the trainable CIFAR10 data, and no other data.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You can create as big network as you choose using anything from torch.nn, as long as you build it yourself.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You have to complete the challenge within the time limit. </a:t>
            </a:r>
            <a:endParaRPr sz="1600"/>
          </a:p>
        </p:txBody>
      </p:sp>
      <p:sp>
        <p:nvSpPr>
          <p:cNvPr id="621" name="Google Shape;621;p5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4349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AI is hard</a:t>
            </a:r>
            <a:endParaRPr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600"/>
              <a:t>John McCarthy:</a:t>
            </a:r>
            <a:endParaRPr sz="16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“It is the science and engineering of making intelligent machines, especially intelligent computer programs.”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What is intelligence?</a:t>
            </a:r>
            <a:endParaRPr sz="160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Doing the correct thing or something like that</a:t>
            </a:r>
            <a:endParaRPr sz="1600"/>
          </a:p>
        </p:txBody>
      </p:sp>
      <p:sp>
        <p:nvSpPr>
          <p:cNvPr id="235" name="Google Shape;235;p1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36" name="Google Shape;2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675" y="1088051"/>
            <a:ext cx="3826876" cy="306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1029375" y="4576500"/>
            <a:ext cx="35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Quote source: </a:t>
            </a:r>
            <a:r>
              <a:rPr lang="en" sz="6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4"/>
              </a:rPr>
              <a:t>http://jmc.stanford.edu/artificial-intelligence/what-is-ai/index.html</a:t>
            </a:r>
            <a:endParaRPr sz="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</a:t>
            </a:r>
            <a:r>
              <a:rPr lang="en" sz="6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5"/>
              </a:rPr>
              <a:t>https://upload.wikimedia.org/wikipedia/commons/thumb/9/9d/Artificial_intelligence_Reasoning%2C_problem-solving.jpg/800px-Artificial_intelligence_Reasoning%2C_problem-solving.jpg</a:t>
            </a:r>
            <a:r>
              <a:rPr lang="en" sz="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622825" y="4069013"/>
            <a:ext cx="1731000" cy="100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559650" y="2860538"/>
            <a:ext cx="1731000" cy="100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622825" y="1488025"/>
            <a:ext cx="1731000" cy="100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47" name="Google Shape;2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150" y="1243750"/>
            <a:ext cx="32385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 txBox="1"/>
          <p:nvPr/>
        </p:nvSpPr>
        <p:spPr>
          <a:xfrm>
            <a:off x="650575" y="1664475"/>
            <a:ext cx="16755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If statement</a:t>
            </a:r>
            <a:endParaRPr sz="2200">
              <a:solidFill>
                <a:schemeClr val="lt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cxnSp>
        <p:nvCxnSpPr>
          <p:cNvPr id="249" name="Google Shape;249;p17"/>
          <p:cNvCxnSpPr>
            <a:stCxn id="248" idx="3"/>
          </p:cNvCxnSpPr>
          <p:nvPr/>
        </p:nvCxnSpPr>
        <p:spPr>
          <a:xfrm>
            <a:off x="2326075" y="1923225"/>
            <a:ext cx="3772800" cy="987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17"/>
          <p:cNvSpPr txBox="1"/>
          <p:nvPr/>
        </p:nvSpPr>
        <p:spPr>
          <a:xfrm>
            <a:off x="587400" y="2919500"/>
            <a:ext cx="16755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Linear regression</a:t>
            </a:r>
            <a:endParaRPr sz="2200">
              <a:solidFill>
                <a:schemeClr val="lt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cxnSp>
        <p:nvCxnSpPr>
          <p:cNvPr id="251" name="Google Shape;251;p17"/>
          <p:cNvCxnSpPr/>
          <p:nvPr/>
        </p:nvCxnSpPr>
        <p:spPr>
          <a:xfrm rot="10800000" flipH="1">
            <a:off x="2262900" y="2773375"/>
            <a:ext cx="4125600" cy="5442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17"/>
          <p:cNvSpPr txBox="1"/>
          <p:nvPr/>
        </p:nvSpPr>
        <p:spPr>
          <a:xfrm>
            <a:off x="650575" y="4122175"/>
            <a:ext cx="16755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Neural networks</a:t>
            </a:r>
            <a:endParaRPr sz="2200">
              <a:solidFill>
                <a:schemeClr val="lt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cxnSp>
        <p:nvCxnSpPr>
          <p:cNvPr id="253" name="Google Shape;253;p17"/>
          <p:cNvCxnSpPr/>
          <p:nvPr/>
        </p:nvCxnSpPr>
        <p:spPr>
          <a:xfrm rot="10800000" flipH="1">
            <a:off x="2353825" y="3864650"/>
            <a:ext cx="4496700" cy="767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17"/>
          <p:cNvSpPr txBox="1"/>
          <p:nvPr/>
        </p:nvSpPr>
        <p:spPr>
          <a:xfrm>
            <a:off x="5199625" y="4712400"/>
            <a:ext cx="327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</a:t>
            </a:r>
            <a:r>
              <a:rPr lang="en" sz="800" u="sng">
                <a:solidFill>
                  <a:schemeClr val="hlink"/>
                </a:solidFill>
                <a:latin typeface="Inria Sans Light"/>
                <a:ea typeface="Inria Sans Light"/>
                <a:cs typeface="Inria Sans Light"/>
                <a:sym typeface="Inria Sans Light"/>
                <a:hlinkClick r:id="rId4"/>
              </a:rPr>
              <a:t>https://upload.wikimedia.org/wikipedia/commons/1/1b/AI_hierarchy.svg</a:t>
            </a: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/>
          <p:nvPr/>
        </p:nvSpPr>
        <p:spPr>
          <a:xfrm>
            <a:off x="6077875" y="1115563"/>
            <a:ext cx="2913600" cy="3961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60" name="Google Shape;26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62" name="Google Shape;2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611" y="1491725"/>
            <a:ext cx="2574125" cy="309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5519400" cy="36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Often use Artificial Neural Network (ANN)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Consists of 3 parts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Input layer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Hidden layers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Output layer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Each layer consists of artificial neurons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a(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2000"/>
              <a:t>) = f(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2000"/>
              <a:t>·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2000"/>
              <a:t> + 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2000"/>
              <a:t>) 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x - input 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w - learned weights 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b - learned bias 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f - activation function</a:t>
            </a:r>
            <a:r>
              <a:rPr lang="en" sz="1800"/>
              <a:t> (chosen beforehand)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200" b="1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65575" y="4780150"/>
            <a:ext cx="551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https://upload.wikimedia.org/wikipedia/commons/thumb/4/46/Colored_neural_network.svg/1200px-Colored_neural_network.svg.png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neural network</a:t>
            </a:r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5519400" cy="36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 main methods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Inria Sans"/>
              <a:buChar char="○"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Supervised Learning</a:t>
            </a:r>
            <a:endParaRPr sz="2000" b="1">
              <a:latin typeface="Inria Sans"/>
              <a:ea typeface="Inria Sans"/>
              <a:cs typeface="Inria Sans"/>
              <a:sym typeface="Inria Sans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We know the correct output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Inria Sans"/>
              <a:buChar char="○"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Unsupervised learning</a:t>
            </a:r>
            <a:endParaRPr sz="2000" b="1">
              <a:latin typeface="Inria Sans"/>
              <a:ea typeface="Inria Sans"/>
              <a:cs typeface="Inria Sans"/>
              <a:sym typeface="Inria Sans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We have no correct output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Inria Sans"/>
              <a:buChar char="○"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Reinforcement learning</a:t>
            </a:r>
            <a:endParaRPr sz="2000" b="1">
              <a:latin typeface="Inria Sans"/>
              <a:ea typeface="Inria Sans"/>
              <a:cs typeface="Inria Sans"/>
              <a:sym typeface="Inria Sans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Give the model a reward based on how correct it is</a:t>
            </a:r>
            <a:endParaRPr sz="2000" i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i="1"/>
              <a:t>We will only care about </a:t>
            </a:r>
            <a:r>
              <a:rPr lang="en" sz="2000" b="1" i="1">
                <a:latin typeface="Inria Sans"/>
                <a:ea typeface="Inria Sans"/>
                <a:cs typeface="Inria Sans"/>
                <a:sym typeface="Inria Sans"/>
              </a:rPr>
              <a:t>supervised learning</a:t>
            </a:r>
            <a:r>
              <a:rPr lang="en" sz="2000"/>
              <a:t> today</a:t>
            </a:r>
            <a:endParaRPr sz="2000"/>
          </a:p>
        </p:txBody>
      </p:sp>
      <p:pic>
        <p:nvPicPr>
          <p:cNvPr id="272" name="Google Shape;2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25" y="1206800"/>
            <a:ext cx="3827350" cy="21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9"/>
          <p:cNvSpPr txBox="1"/>
          <p:nvPr/>
        </p:nvSpPr>
        <p:spPr>
          <a:xfrm>
            <a:off x="6049700" y="4541200"/>
            <a:ext cx="25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https://www.aitude.com/wp-content/uploads/2020/01/Untitled-presentation-1-1.jpg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/>
          <p:nvPr/>
        </p:nvSpPr>
        <p:spPr>
          <a:xfrm>
            <a:off x="5852575" y="1687800"/>
            <a:ext cx="2757000" cy="330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 (2)</a:t>
            </a: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024" y="1836675"/>
            <a:ext cx="2574125" cy="309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505575" y="1374700"/>
            <a:ext cx="5402400" cy="3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Steps for training a ANN with supervised learning</a:t>
            </a:r>
            <a:endParaRPr sz="20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Randomly initialize the weights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800"/>
              <a:t> and bias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 a </a:t>
            </a:r>
            <a:r>
              <a:rPr lang="en" sz="1800" i="1"/>
              <a:t>forward pass</a:t>
            </a:r>
            <a:r>
              <a:rPr lang="en" sz="1800"/>
              <a:t> through the network</a:t>
            </a:r>
            <a:br>
              <a:rPr lang="en" sz="1800"/>
            </a:br>
            <a:r>
              <a:rPr lang="en" sz="1800"/>
              <a:t>(calculate the result for an input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1800"/>
              <a:t>). Thus obtain the predicted result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Using the loss function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800"/>
              <a:t>, calculate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L</a:t>
            </a:r>
            <a:r>
              <a:rPr lang="en" sz="1800"/>
              <a:t>(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ŷ</a:t>
            </a:r>
            <a:r>
              <a:rPr lang="en" sz="1800"/>
              <a:t>, </a:t>
            </a:r>
            <a:r>
              <a:rPr lang="en" sz="1800" b="1">
                <a:latin typeface="Inria Sans"/>
                <a:ea typeface="Inria Sans"/>
                <a:cs typeface="Inria Sans"/>
                <a:sym typeface="Inria Sans"/>
              </a:rPr>
              <a:t>y</a:t>
            </a:r>
            <a:r>
              <a:rPr lang="en" sz="1800"/>
              <a:t>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 backpropagation to find the gradient in the network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the optimizer, like SGD, to use the gradient to optimize the weights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Repeat from 2. until satisfied</a:t>
            </a:r>
            <a:endParaRPr sz="1800"/>
          </a:p>
        </p:txBody>
      </p:sp>
      <p:sp>
        <p:nvSpPr>
          <p:cNvPr id="283" name="Google Shape;283;p20"/>
          <p:cNvSpPr txBox="1"/>
          <p:nvPr/>
        </p:nvSpPr>
        <p:spPr>
          <a:xfrm>
            <a:off x="6216800" y="1271650"/>
            <a:ext cx="21744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a(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) = f(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·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x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+ </a:t>
            </a: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20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)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302575" y="4774000"/>
            <a:ext cx="551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Image source: https://upload.wikimedia.org/wikipedia/commons/thumb/4/46/Colored_neural_network.svg/1200px-Colored_neural_network.svg.png</a:t>
            </a:r>
            <a:endParaRPr sz="8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2337</Words>
  <Application>Microsoft Office PowerPoint</Application>
  <PresentationFormat>Skjermfremvisning (16:9)</PresentationFormat>
  <Paragraphs>323</Paragraphs>
  <Slides>48</Slides>
  <Notes>48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48</vt:i4>
      </vt:variant>
    </vt:vector>
  </HeadingPairs>
  <TitlesOfParts>
    <vt:vector size="55" baseType="lpstr">
      <vt:lpstr>Titillium Web</vt:lpstr>
      <vt:lpstr>Inria Sans Light</vt:lpstr>
      <vt:lpstr>Saira SemiCondensed Medium</vt:lpstr>
      <vt:lpstr>Arial</vt:lpstr>
      <vt:lpstr>Inria Sans</vt:lpstr>
      <vt:lpstr>Saira Semi Condensed</vt:lpstr>
      <vt:lpstr>Gurney template</vt:lpstr>
      <vt:lpstr>PyTorch and CNNs</vt:lpstr>
      <vt:lpstr>Agenda</vt:lpstr>
      <vt:lpstr>HELLO!</vt:lpstr>
      <vt:lpstr>Introduction</vt:lpstr>
      <vt:lpstr>What is AI?</vt:lpstr>
      <vt:lpstr>What is Deep Learning?</vt:lpstr>
      <vt:lpstr>What is a Neural Network?</vt:lpstr>
      <vt:lpstr>Training a neural network</vt:lpstr>
      <vt:lpstr>What is a Neural Network? (2)</vt:lpstr>
      <vt:lpstr>Architecture of a Neural Network</vt:lpstr>
      <vt:lpstr>What is a CNN? </vt:lpstr>
      <vt:lpstr>What can a CNN do? - examples</vt:lpstr>
      <vt:lpstr>Datasets</vt:lpstr>
      <vt:lpstr>Typical datasets</vt:lpstr>
      <vt:lpstr>Important aspects of datasets</vt:lpstr>
      <vt:lpstr>Processing of dataset during training</vt:lpstr>
      <vt:lpstr>PyTorch</vt:lpstr>
      <vt:lpstr>Datasets</vt:lpstr>
      <vt:lpstr>HOW TO REPRESENT DATA?</vt:lpstr>
      <vt:lpstr>How to represent data?</vt:lpstr>
      <vt:lpstr>Datasets in PyTorch</vt:lpstr>
      <vt:lpstr>CNNs</vt:lpstr>
      <vt:lpstr>CONVOLUTION</vt:lpstr>
      <vt:lpstr>Convolution - the continuous math def</vt:lpstr>
      <vt:lpstr>Convolution - mathematical definition</vt:lpstr>
      <vt:lpstr>Convolution - on images</vt:lpstr>
      <vt:lpstr>Convolution - on images</vt:lpstr>
      <vt:lpstr>Exercise!</vt:lpstr>
      <vt:lpstr>Convolutional Layers</vt:lpstr>
      <vt:lpstr>Convolutional Neural Networks</vt:lpstr>
      <vt:lpstr>Max Pooling</vt:lpstr>
      <vt:lpstr>Max Pooling - Task!</vt:lpstr>
      <vt:lpstr>Batch Normalization</vt:lpstr>
      <vt:lpstr>Training Loop</vt:lpstr>
      <vt:lpstr>Neural Networks  - Activation Functions</vt:lpstr>
      <vt:lpstr>Neural Networks - Loss</vt:lpstr>
      <vt:lpstr>Neural Networks - Loss (2)</vt:lpstr>
      <vt:lpstr>Neural Networks  - Backpropagation</vt:lpstr>
      <vt:lpstr>Neural Networks  - Optimizers</vt:lpstr>
      <vt:lpstr>Neural Networks  - Optimizers (2)</vt:lpstr>
      <vt:lpstr>Neural Networks  - Optimizers (3)</vt:lpstr>
      <vt:lpstr>CNN training loop in PyTorch</vt:lpstr>
      <vt:lpstr>Specific CNN Architectures</vt:lpstr>
      <vt:lpstr>VGG</vt:lpstr>
      <vt:lpstr>ResNet</vt:lpstr>
      <vt:lpstr>EfficientNet</vt:lpstr>
      <vt:lpstr>COMPETITION!</vt:lpstr>
      <vt:lpstr>Competition: Accuracy on CIFAR10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and CNNs</dc:title>
  <cp:lastModifiedBy>Sverre Nystad</cp:lastModifiedBy>
  <cp:revision>1</cp:revision>
  <dcterms:modified xsi:type="dcterms:W3CDTF">2024-02-16T21:59:25Z</dcterms:modified>
</cp:coreProperties>
</file>